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4" r:id="rId6"/>
    <p:sldId id="266" r:id="rId7"/>
    <p:sldId id="260" r:id="rId8"/>
    <p:sldId id="261" r:id="rId9"/>
    <p:sldId id="262" r:id="rId10"/>
    <p:sldId id="263" r:id="rId11"/>
    <p:sldId id="265" r:id="rId12"/>
    <p:sldId id="267" r:id="rId13"/>
    <p:sldId id="268" r:id="rId14"/>
  </p:sldIdLst>
  <p:sldSz cx="14630400" cy="8229600"/>
  <p:notesSz cx="8229600" cy="14630400"/>
  <p:embeddedFontLst>
    <p:embeddedFont>
      <p:font typeface="Nunito Semi Bold" panose="020B0604020202020204" charset="0"/>
      <p:regular r:id="rId16"/>
    </p:embeddedFont>
    <p:embeddedFont>
      <p:font typeface="PT Sans" panose="020B0503020203020204" pitchFamily="34" charset="0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2069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83544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Image-Based Recommendation System: Leveraging Pre-Trained Models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85858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551080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201461" y="643223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Guided by </a:t>
            </a: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: Anil Shaw </a:t>
            </a:r>
          </a:p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CF0489-96DE-9617-3D55-7FFA2858110B}"/>
              </a:ext>
            </a:extLst>
          </p:cNvPr>
          <p:cNvSpPr txBox="1"/>
          <p:nvPr/>
        </p:nvSpPr>
        <p:spPr>
          <a:xfrm>
            <a:off x="12188283" y="5938093"/>
            <a:ext cx="381371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b="1" dirty="0">
                <a:solidFill>
                  <a:schemeClr val="bg1"/>
                </a:solidFill>
                <a:latin typeface="Nunito Semi Bold" panose="020B0604020202020204" charset="0"/>
              </a:rPr>
              <a:t>Team Member’s </a:t>
            </a:r>
            <a:r>
              <a:rPr lang="en-AU" dirty="0">
                <a:solidFill>
                  <a:schemeClr val="bg1"/>
                </a:solidFill>
                <a:latin typeface="Nunito Semi Bold" panose="020B0604020202020204" charset="0"/>
              </a:rPr>
              <a:t>:</a:t>
            </a:r>
          </a:p>
          <a:p>
            <a:r>
              <a:rPr lang="en-AU" dirty="0" err="1">
                <a:solidFill>
                  <a:schemeClr val="bg1"/>
                </a:solidFill>
                <a:latin typeface="Nunito Semi Bold" panose="020B0604020202020204" charset="0"/>
              </a:rPr>
              <a:t>Eldho</a:t>
            </a:r>
            <a:r>
              <a:rPr lang="en-AU" dirty="0">
                <a:solidFill>
                  <a:schemeClr val="bg1"/>
                </a:solidFill>
                <a:latin typeface="Nunito Semi Bold" panose="020B0604020202020204" charset="0"/>
              </a:rPr>
              <a:t> Alias</a:t>
            </a:r>
          </a:p>
          <a:p>
            <a:r>
              <a:rPr lang="en-AU" dirty="0">
                <a:solidFill>
                  <a:schemeClr val="bg1"/>
                </a:solidFill>
                <a:latin typeface="Nunito Semi Bold" panose="020B0604020202020204" charset="0"/>
              </a:rPr>
              <a:t>Bharat</a:t>
            </a:r>
          </a:p>
          <a:p>
            <a:r>
              <a:rPr lang="en-AU" dirty="0" err="1">
                <a:solidFill>
                  <a:schemeClr val="bg1"/>
                </a:solidFill>
                <a:latin typeface="Nunito Semi Bold" panose="020B0604020202020204" charset="0"/>
              </a:rPr>
              <a:t>Varsini</a:t>
            </a:r>
            <a:endParaRPr lang="en-AU" dirty="0">
              <a:solidFill>
                <a:schemeClr val="bg1"/>
              </a:solidFill>
              <a:latin typeface="Nunito Semi Bold" panose="020B0604020202020204" charset="0"/>
            </a:endParaRPr>
          </a:p>
          <a:p>
            <a:r>
              <a:rPr lang="en-AU" dirty="0">
                <a:solidFill>
                  <a:schemeClr val="bg1"/>
                </a:solidFill>
                <a:latin typeface="Nunito Semi Bold" panose="020B0604020202020204" charset="0"/>
              </a:rPr>
              <a:t>Sakshi</a:t>
            </a:r>
          </a:p>
          <a:p>
            <a:r>
              <a:rPr lang="en-AU" dirty="0" err="1">
                <a:solidFill>
                  <a:schemeClr val="bg1"/>
                </a:solidFill>
                <a:latin typeface="Nunito Semi Bold" panose="020B0604020202020204" charset="0"/>
              </a:rPr>
              <a:t>Monish</a:t>
            </a:r>
            <a:endParaRPr lang="en-AU" dirty="0">
              <a:solidFill>
                <a:schemeClr val="bg1"/>
              </a:solidFill>
              <a:latin typeface="Nunito Semi Bold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650" y="641628"/>
            <a:ext cx="9567505" cy="686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Evaluating Recommendation Accuracy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650" y="1677710"/>
            <a:ext cx="583287" cy="58328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16650" y="2494240"/>
            <a:ext cx="2744986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Cosine Similarity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16650" y="2977277"/>
            <a:ext cx="4099084" cy="1120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Measures the closeness between image embeddings to ensure precise recommendations.</a:t>
            </a:r>
            <a:endParaRPr lang="en-US" sz="18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658" y="1677710"/>
            <a:ext cx="583287" cy="58328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65658" y="2494240"/>
            <a:ext cx="3572113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Feature Embedding Analysis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5265658" y="2977277"/>
            <a:ext cx="4099084" cy="1120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 inspection of extracted embeddings to verify meaningful grouping of similar items.</a:t>
            </a:r>
            <a:endParaRPr lang="en-US" sz="18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4667" y="1677710"/>
            <a:ext cx="583287" cy="58328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4667" y="2494240"/>
            <a:ext cx="2744986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Top-N Accuracy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9714667" y="2977277"/>
            <a:ext cx="4099084" cy="1120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Evaluates if the correct recommendations appear within the top results displayed to users.</a:t>
            </a:r>
            <a:endParaRPr lang="en-US" sz="18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650" y="4797385"/>
            <a:ext cx="583287" cy="58328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16650" y="5613916"/>
            <a:ext cx="3175040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Cross-Model Comparison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816650" y="6096953"/>
            <a:ext cx="4099084" cy="1493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Results from VGG16, MobileNet, and ResNet are compared to identify the most effective model for accurate predictions.</a:t>
            </a:r>
            <a:endParaRPr lang="en-US"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12840"/>
            <a:ext cx="1066692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Results : Results of the Recommendation.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593" y="1766173"/>
            <a:ext cx="10775897" cy="587252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6252448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37724" y="703373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8072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Future Scope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163372"/>
            <a:ext cx="3554730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6200" dirty="0"/>
          </a:p>
        </p:txBody>
      </p:sp>
      <p:sp>
        <p:nvSpPr>
          <p:cNvPr id="5" name="Text 2"/>
          <p:cNvSpPr/>
          <p:nvPr/>
        </p:nvSpPr>
        <p:spPr>
          <a:xfrm>
            <a:off x="837724" y="4252317"/>
            <a:ext cx="3554730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Real-Time Recommendations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5099804"/>
            <a:ext cx="355473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Optimizing the system to provide instant recommendations during online shopping.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751427" y="3163372"/>
            <a:ext cx="3554849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D742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6200" dirty="0"/>
          </a:p>
        </p:txBody>
      </p:sp>
      <p:sp>
        <p:nvSpPr>
          <p:cNvPr id="8" name="Text 5"/>
          <p:cNvSpPr/>
          <p:nvPr/>
        </p:nvSpPr>
        <p:spPr>
          <a:xfrm>
            <a:off x="5120759" y="42523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Trend Prediction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751427" y="4747855"/>
            <a:ext cx="35548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Using time-series analysis to predict future fashion tre</a:t>
            </a:r>
            <a:endParaRPr lang="en-US" sz="18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0041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                           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581245" y="3854232"/>
            <a:ext cx="9643229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                       THANK YOU !</a:t>
            </a:r>
            <a:endParaRPr lang="en-US" sz="6100" dirty="0"/>
          </a:p>
        </p:txBody>
      </p:sp>
      <p:sp>
        <p:nvSpPr>
          <p:cNvPr id="4" name="Text 2"/>
          <p:cNvSpPr/>
          <p:nvPr/>
        </p:nvSpPr>
        <p:spPr>
          <a:xfrm>
            <a:off x="837724" y="479393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44615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248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CONTENT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587823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Introduction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37724" y="3054548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</a:rPr>
              <a:t>Overview of AI in Fashion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37724" y="3521273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3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Preprocessing Techniques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37724" y="3987998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4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Recommendation Systems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37724" y="4454723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5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MS UI Gothic" panose="020B0600070205080204" pitchFamily="34" charset="-128"/>
              </a:rPr>
              <a:t>Personalized  Recommendation</a:t>
            </a:r>
            <a:endParaRPr lang="en-US" sz="1850" dirty="0">
              <a:latin typeface="Nunito Semi Bold" panose="020B0604020202020204" charset="0"/>
              <a:ea typeface="MS UI Gothic" panose="020B0600070205080204" pitchFamily="34" charset="-128"/>
            </a:endParaRPr>
          </a:p>
        </p:txBody>
      </p:sp>
      <p:sp>
        <p:nvSpPr>
          <p:cNvPr id="9" name="Text 6"/>
          <p:cNvSpPr/>
          <p:nvPr/>
        </p:nvSpPr>
        <p:spPr>
          <a:xfrm>
            <a:off x="837724" y="4921448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6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</a:rPr>
              <a:t>Computing Cosine Similarity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37724" y="5388173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7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  <a:ea typeface="PT Sans" pitchFamily="34" charset="-122"/>
                <a:cs typeface="PT Sans" pitchFamily="34" charset="-120"/>
              </a:rPr>
              <a:t>Pre-trained Models 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37724" y="5854898"/>
            <a:ext cx="56397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8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</a:rPr>
              <a:t>Feature Extraction for Generating image Embeddings</a:t>
            </a:r>
            <a:endParaRPr lang="en-US" sz="1850" dirty="0">
              <a:latin typeface="Nunito Semi Bold" panose="020B060402020202020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837724" y="6321623"/>
            <a:ext cx="5406959" cy="1183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Font typeface="+mj-lt"/>
              <a:buAutoNum type="arabicPeriod" startAt="9"/>
            </a:pPr>
            <a:r>
              <a:rPr lang="en-US" sz="1850" dirty="0">
                <a:solidFill>
                  <a:srgbClr val="FFFFFF"/>
                </a:solidFill>
                <a:latin typeface="Nunito Semi Bold" panose="020B0604020202020204" charset="0"/>
              </a:rPr>
              <a:t>Evaluating Recommendation Accuracy</a:t>
            </a:r>
          </a:p>
          <a:p>
            <a:pPr algn="l">
              <a:lnSpc>
                <a:spcPct val="150000"/>
              </a:lnSpc>
              <a:buSzPct val="100000"/>
            </a:pPr>
            <a:endParaRPr lang="en-US" sz="1850" dirty="0">
              <a:latin typeface="Nunito Semi Bold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43764"/>
            <a:ext cx="1089791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Transformative Power of AI in Fashion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606754"/>
            <a:ext cx="336101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Overview of Al in Fashion: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317677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Al technologies like machine learning, deep learning, and natural language processing are transforming the fashion industry by enabling personalized experiences. Recommender systems in fashion e-commerce predict user preferences, enhancing user experience and boosting sales.Personalized Experiences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5722"/>
            <a:ext cx="725424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Importance of Recommendation Systems in the Industry: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5536644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Recommender systems use collaborative filtering (user-llem Interactions) and content-based filtering (item features) to make personalized predictions. Hybrid models, which combine both methods, offer more accurate recommendations by leveraging user interaction data and item metadata.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952" y="709970"/>
            <a:ext cx="12093893" cy="636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Building the Image-Based Recommendation System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299960" y="1780103"/>
            <a:ext cx="30480" cy="5739408"/>
          </a:xfrm>
          <a:prstGeom prst="roundRect">
            <a:avLst>
              <a:gd name="adj" fmla="val 1065861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6344126" y="2252067"/>
            <a:ext cx="757952" cy="30480"/>
          </a:xfrm>
          <a:prstGeom prst="roundRect">
            <a:avLst>
              <a:gd name="adj" fmla="val 1065861"/>
            </a:avLst>
          </a:prstGeom>
          <a:solidFill>
            <a:srgbClr val="F2B42D"/>
          </a:solidFill>
          <a:ln/>
        </p:spPr>
      </p:sp>
      <p:sp>
        <p:nvSpPr>
          <p:cNvPr id="5" name="Shape 3"/>
          <p:cNvSpPr/>
          <p:nvPr/>
        </p:nvSpPr>
        <p:spPr>
          <a:xfrm>
            <a:off x="7071598" y="2023705"/>
            <a:ext cx="487204" cy="487204"/>
          </a:xfrm>
          <a:prstGeom prst="roundRect">
            <a:avLst>
              <a:gd name="adj" fmla="val 6668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23403" y="2114431"/>
            <a:ext cx="18347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242893" y="1996678"/>
            <a:ext cx="4881205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1: Data Collection and Preprocessing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57952" y="2445068"/>
            <a:ext cx="5366147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Gather a diverse dataset of clothing images and associated metadata.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28322" y="3334941"/>
            <a:ext cx="757952" cy="30480"/>
          </a:xfrm>
          <a:prstGeom prst="roundRect">
            <a:avLst>
              <a:gd name="adj" fmla="val 1065861"/>
            </a:avLst>
          </a:prstGeom>
          <a:solidFill>
            <a:srgbClr val="D7425E"/>
          </a:solidFill>
          <a:ln/>
        </p:spPr>
      </p:sp>
      <p:sp>
        <p:nvSpPr>
          <p:cNvPr id="10" name="Shape 8"/>
          <p:cNvSpPr/>
          <p:nvPr/>
        </p:nvSpPr>
        <p:spPr>
          <a:xfrm>
            <a:off x="7071598" y="3106579"/>
            <a:ext cx="487204" cy="487204"/>
          </a:xfrm>
          <a:prstGeom prst="roundRect">
            <a:avLst>
              <a:gd name="adj" fmla="val 6668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223403" y="3197304"/>
            <a:ext cx="18347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506301" y="3079552"/>
            <a:ext cx="4145161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2: Pre-trained Model Selection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8506301" y="3527941"/>
            <a:ext cx="5366147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Choose a suitable pre-trained model like VGG16, MobileNet, or ResNet.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344126" y="4309467"/>
            <a:ext cx="757952" cy="30480"/>
          </a:xfrm>
          <a:prstGeom prst="roundRect">
            <a:avLst>
              <a:gd name="adj" fmla="val 1065861"/>
            </a:avLst>
          </a:prstGeom>
          <a:solidFill>
            <a:srgbClr val="DD785E"/>
          </a:solidFill>
          <a:ln/>
        </p:spPr>
      </p:sp>
      <p:sp>
        <p:nvSpPr>
          <p:cNvPr id="15" name="Shape 13"/>
          <p:cNvSpPr/>
          <p:nvPr/>
        </p:nvSpPr>
        <p:spPr>
          <a:xfrm>
            <a:off x="7071598" y="4081105"/>
            <a:ext cx="487204" cy="487204"/>
          </a:xfrm>
          <a:prstGeom prst="roundRect">
            <a:avLst>
              <a:gd name="adj" fmla="val 66681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223403" y="4171831"/>
            <a:ext cx="18347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3118604" y="4054078"/>
            <a:ext cx="3005495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3: Feature Extraction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57952" y="4502468"/>
            <a:ext cx="5366147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Generate image embeddings representing visual features.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28322" y="5284113"/>
            <a:ext cx="757952" cy="30480"/>
          </a:xfrm>
          <a:prstGeom prst="roundRect">
            <a:avLst>
              <a:gd name="adj" fmla="val 1065861"/>
            </a:avLst>
          </a:prstGeom>
          <a:solidFill>
            <a:srgbClr val="48A8E2"/>
          </a:solidFill>
          <a:ln/>
        </p:spPr>
      </p:sp>
      <p:sp>
        <p:nvSpPr>
          <p:cNvPr id="20" name="Shape 18"/>
          <p:cNvSpPr/>
          <p:nvPr/>
        </p:nvSpPr>
        <p:spPr>
          <a:xfrm>
            <a:off x="7071598" y="5055751"/>
            <a:ext cx="487204" cy="487204"/>
          </a:xfrm>
          <a:prstGeom prst="roundRect">
            <a:avLst>
              <a:gd name="adj" fmla="val 66681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223403" y="5146477"/>
            <a:ext cx="18347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506301" y="5028724"/>
            <a:ext cx="3360539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4: Similarity Calculation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8506301" y="5477113"/>
            <a:ext cx="5366147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Compute cosine similarity between image embeddings to measure outfit similarity.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6344126" y="6258758"/>
            <a:ext cx="757952" cy="30480"/>
          </a:xfrm>
          <a:prstGeom prst="roundRect">
            <a:avLst>
              <a:gd name="adj" fmla="val 1065861"/>
            </a:avLst>
          </a:prstGeom>
          <a:solidFill>
            <a:srgbClr val="59ABA9"/>
          </a:solidFill>
          <a:ln/>
        </p:spPr>
      </p:sp>
      <p:sp>
        <p:nvSpPr>
          <p:cNvPr id="25" name="Shape 23"/>
          <p:cNvSpPr/>
          <p:nvPr/>
        </p:nvSpPr>
        <p:spPr>
          <a:xfrm>
            <a:off x="7071598" y="6030397"/>
            <a:ext cx="487204" cy="487204"/>
          </a:xfrm>
          <a:prstGeom prst="roundRect">
            <a:avLst>
              <a:gd name="adj" fmla="val 66681"/>
            </a:avLst>
          </a:prstGeom>
          <a:solidFill>
            <a:srgbClr val="00002E"/>
          </a:solidFill>
          <a:ln w="22860">
            <a:solidFill>
              <a:srgbClr val="59ABA9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223403" y="6121122"/>
            <a:ext cx="183475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1862018" y="6003369"/>
            <a:ext cx="4262080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Step 5: Recommendation Generation</a:t>
            </a:r>
            <a:endParaRPr lang="en-US" sz="2000" dirty="0"/>
          </a:p>
        </p:txBody>
      </p:sp>
      <p:sp>
        <p:nvSpPr>
          <p:cNvPr id="28" name="Text 26"/>
          <p:cNvSpPr/>
          <p:nvPr/>
        </p:nvSpPr>
        <p:spPr>
          <a:xfrm>
            <a:off x="757952" y="6451759"/>
            <a:ext cx="5366147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Rank potential outfit combinations based on similarity and present top recommendations.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1866424"/>
            <a:ext cx="1165419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Recommendation Systems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837724" y="3198614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05602" y="3298865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615559" y="3198614"/>
            <a:ext cx="285630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Collaborative Filtering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615559" y="3694152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Recommends items based on user-item interactions.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615559" y="4220766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Personalized Styling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Recommends outfits based on user preferences and similar users' choices.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615559" y="5070515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Trend Identification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Discovers popular fashion patterns among like-minded users.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615559" y="5980152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7434858" y="3198614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602736" y="3298865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8212693" y="3198614"/>
            <a:ext cx="307895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Content-Based Filtering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212693" y="3694152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Predicts user preferences based on item features.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8212693" y="4220766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Personalized Recommendations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Suggests outfits based on the user's past choices and preferences.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8212693" y="5070515"/>
            <a:ext cx="55799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Feature Matching</a:t>
            </a: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: Compares product attributes like color, style, and category to user preferences.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75360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Personalized Recommendations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5191" y="2862143"/>
            <a:ext cx="1282422" cy="8305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6570" y="3126700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4956929" y="3101459"/>
            <a:ext cx="218193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Preferences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777383" y="3707368"/>
            <a:ext cx="8955524" cy="15240"/>
          </a:xfrm>
          <a:prstGeom prst="roundRect">
            <a:avLst>
              <a:gd name="adj" fmla="val 2356110"/>
            </a:avLst>
          </a:prstGeom>
          <a:solidFill>
            <a:srgbClr val="F2B42D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921" y="3752493"/>
            <a:ext cx="2564963" cy="8305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86570" y="3928467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9" name="Text 5"/>
          <p:cNvSpPr/>
          <p:nvPr/>
        </p:nvSpPr>
        <p:spPr>
          <a:xfrm>
            <a:off x="5598200" y="3991808"/>
            <a:ext cx="214455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Past Interactions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418653" y="4597718"/>
            <a:ext cx="8314253" cy="15240"/>
          </a:xfrm>
          <a:prstGeom prst="roundRect">
            <a:avLst>
              <a:gd name="adj" fmla="val 2356110"/>
            </a:avLst>
          </a:prstGeom>
          <a:solidFill>
            <a:srgbClr val="D7425E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2650" y="4642842"/>
            <a:ext cx="3847505" cy="8305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86570" y="4818817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3" name="Text 8"/>
          <p:cNvSpPr/>
          <p:nvPr/>
        </p:nvSpPr>
        <p:spPr>
          <a:xfrm>
            <a:off x="6239470" y="4882158"/>
            <a:ext cx="189035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Similarity</a:t>
            </a:r>
            <a:endParaRPr lang="en-US" sz="2200" dirty="0"/>
          </a:p>
        </p:txBody>
      </p:sp>
      <p:sp>
        <p:nvSpPr>
          <p:cNvPr id="14" name="Shape 9"/>
          <p:cNvSpPr/>
          <p:nvPr/>
        </p:nvSpPr>
        <p:spPr>
          <a:xfrm>
            <a:off x="6059924" y="5488067"/>
            <a:ext cx="7672983" cy="15240"/>
          </a:xfrm>
          <a:prstGeom prst="roundRect">
            <a:avLst>
              <a:gd name="adj" fmla="val 2356110"/>
            </a:avLst>
          </a:prstGeom>
          <a:solidFill>
            <a:srgbClr val="DD785E"/>
          </a:solidFill>
          <a:ln/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1379" y="5533192"/>
            <a:ext cx="5130046" cy="83058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986570" y="5709166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350" dirty="0"/>
          </a:p>
        </p:txBody>
      </p:sp>
      <p:sp>
        <p:nvSpPr>
          <p:cNvPr id="17" name="Text 11"/>
          <p:cNvSpPr/>
          <p:nvPr/>
        </p:nvSpPr>
        <p:spPr>
          <a:xfrm>
            <a:off x="6880741" y="5772507"/>
            <a:ext cx="37330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Recommendation Generation</a:t>
            </a:r>
            <a:endParaRPr lang="en-US" sz="2200" dirty="0"/>
          </a:p>
        </p:txBody>
      </p:sp>
      <p:sp>
        <p:nvSpPr>
          <p:cNvPr id="18" name="Shape 12"/>
          <p:cNvSpPr/>
          <p:nvPr/>
        </p:nvSpPr>
        <p:spPr>
          <a:xfrm>
            <a:off x="6701195" y="6378416"/>
            <a:ext cx="7031712" cy="15240"/>
          </a:xfrm>
          <a:prstGeom prst="roundRect">
            <a:avLst>
              <a:gd name="adj" fmla="val 2356110"/>
            </a:avLst>
          </a:prstGeom>
          <a:solidFill>
            <a:srgbClr val="48A8E2"/>
          </a:solidFill>
          <a:ln/>
        </p:spPr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0109" y="6423541"/>
            <a:ext cx="6412587" cy="830580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3986570" y="6599515"/>
            <a:ext cx="17954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2350" dirty="0"/>
          </a:p>
        </p:txBody>
      </p:sp>
      <p:sp>
        <p:nvSpPr>
          <p:cNvPr id="21" name="Text 14"/>
          <p:cNvSpPr/>
          <p:nvPr/>
        </p:nvSpPr>
        <p:spPr>
          <a:xfrm>
            <a:off x="7522012" y="6662857"/>
            <a:ext cx="339673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Enhanced User Experience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22991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Computing Cosine Similarity on Image Embeddings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4178975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95901" y="41789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Image Embeddings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495901" y="4674513"/>
            <a:ext cx="350055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Representations of visual features of an outfit, generated by the pre-trained model.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5235773" y="4178975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893951" y="41789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Cosine Similarity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893951" y="4674513"/>
            <a:ext cx="350055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Measures the angle between two image embeddings, indicating how similar the outfits are.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9633823" y="4178975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92001" y="41789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Recommendation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92001" y="4674513"/>
            <a:ext cx="350055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Generate outfit recommendations based on cosine similarity scores, presenting similar outfits to the user's preferences.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3204" y="972503"/>
            <a:ext cx="4887873" cy="628447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94261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Methodology: Pre-trained Models Used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837724" y="2709624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1099899" y="29718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VGG16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99899" y="3467338"/>
            <a:ext cx="30902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deep convolutional neural network known for its powerful image classification abilities.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4691658" y="2709624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953833" y="29718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MobileNet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4953833" y="3467338"/>
            <a:ext cx="30902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lightweight model optimized for mobile devices, offering fast and efficient image processing.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837724" y="5500926"/>
            <a:ext cx="7468553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099899" y="57631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ResNet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1099899" y="6258639"/>
            <a:ext cx="69442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powerful model using residual connections to improve training performance and handle deeper networks.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1643" y="598765"/>
            <a:ext cx="11721584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Feature Extraction: Generating Image Embeddings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61643" y="1674019"/>
            <a:ext cx="1638300" cy="1233607"/>
          </a:xfrm>
          <a:prstGeom prst="roundRect">
            <a:avLst>
              <a:gd name="adj" fmla="val 2646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02030" y="2073116"/>
            <a:ext cx="163235" cy="435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2617470" y="1891546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Image Input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2617470" y="2341959"/>
            <a:ext cx="4965978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Pass a clothing image through the pre-trained model.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2508647" y="2892385"/>
            <a:ext cx="11251406" cy="15240"/>
          </a:xfrm>
          <a:prstGeom prst="roundRect">
            <a:avLst>
              <a:gd name="adj" fmla="val 2141922"/>
            </a:avLst>
          </a:prstGeom>
          <a:solidFill>
            <a:srgbClr val="F2B42D"/>
          </a:solidFill>
          <a:ln/>
        </p:spPr>
      </p:sp>
      <p:sp>
        <p:nvSpPr>
          <p:cNvPr id="8" name="Shape 6"/>
          <p:cNvSpPr/>
          <p:nvPr/>
        </p:nvSpPr>
        <p:spPr>
          <a:xfrm>
            <a:off x="761643" y="3016329"/>
            <a:ext cx="3276719" cy="1233607"/>
          </a:xfrm>
          <a:prstGeom prst="roundRect">
            <a:avLst>
              <a:gd name="adj" fmla="val 2646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02030" y="3415427"/>
            <a:ext cx="163235" cy="435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4255889" y="3233857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Convolutional Layers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4255889" y="3684270"/>
            <a:ext cx="4485918" cy="348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Extract features like edges, textures, and shapes.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4147066" y="4234696"/>
            <a:ext cx="9612987" cy="15240"/>
          </a:xfrm>
          <a:prstGeom prst="roundRect">
            <a:avLst>
              <a:gd name="adj" fmla="val 2141922"/>
            </a:avLst>
          </a:prstGeom>
          <a:solidFill>
            <a:srgbClr val="D7425E"/>
          </a:solidFill>
          <a:ln/>
        </p:spPr>
      </p:sp>
      <p:sp>
        <p:nvSpPr>
          <p:cNvPr id="13" name="Shape 11"/>
          <p:cNvSpPr/>
          <p:nvPr/>
        </p:nvSpPr>
        <p:spPr>
          <a:xfrm>
            <a:off x="761643" y="4358640"/>
            <a:ext cx="4915138" cy="1581745"/>
          </a:xfrm>
          <a:prstGeom prst="roundRect">
            <a:avLst>
              <a:gd name="adj" fmla="val 2063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02030" y="4931807"/>
            <a:ext cx="163235" cy="435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5894308" y="4576167"/>
            <a:ext cx="2560201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Pooling Layers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5894308" y="5026581"/>
            <a:ext cx="7756922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Reduce the spatial dimensions of the feature maps, retaining important information.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5785485" y="5925145"/>
            <a:ext cx="7974568" cy="15240"/>
          </a:xfrm>
          <a:prstGeom prst="roundRect">
            <a:avLst>
              <a:gd name="adj" fmla="val 2141922"/>
            </a:avLst>
          </a:prstGeom>
          <a:solidFill>
            <a:srgbClr val="DD785E"/>
          </a:solidFill>
          <a:ln/>
        </p:spPr>
      </p:sp>
      <p:sp>
        <p:nvSpPr>
          <p:cNvPr id="18" name="Shape 16"/>
          <p:cNvSpPr/>
          <p:nvPr/>
        </p:nvSpPr>
        <p:spPr>
          <a:xfrm>
            <a:off x="761643" y="6049089"/>
            <a:ext cx="6553557" cy="1581745"/>
          </a:xfrm>
          <a:prstGeom prst="roundRect">
            <a:avLst>
              <a:gd name="adj" fmla="val 20637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1002030" y="6622256"/>
            <a:ext cx="163235" cy="435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7532727" y="6266617"/>
            <a:ext cx="2710696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Fully Connected Layers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7532727" y="6717030"/>
            <a:ext cx="6118503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Combine extracted features into a final representation, the image embedding.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636</Words>
  <Application>Microsoft Office PowerPoint</Application>
  <PresentationFormat>Custom</PresentationFormat>
  <Paragraphs>120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Nunito Semi Bold</vt:lpstr>
      <vt:lpstr>PT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2</cp:revision>
  <dcterms:created xsi:type="dcterms:W3CDTF">2024-12-25T14:23:41Z</dcterms:created>
  <dcterms:modified xsi:type="dcterms:W3CDTF">2024-12-25T14:49:20Z</dcterms:modified>
</cp:coreProperties>
</file>